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5" r:id="rId4"/>
    <p:sldId id="276" r:id="rId5"/>
    <p:sldId id="278" r:id="rId6"/>
    <p:sldId id="296" r:id="rId7"/>
    <p:sldId id="258" r:id="rId8"/>
    <p:sldId id="259" r:id="rId9"/>
    <p:sldId id="260" r:id="rId10"/>
    <p:sldId id="261" r:id="rId11"/>
    <p:sldId id="279" r:id="rId12"/>
    <p:sldId id="262" r:id="rId13"/>
    <p:sldId id="263" r:id="rId14"/>
    <p:sldId id="264" r:id="rId15"/>
    <p:sldId id="280" r:id="rId16"/>
    <p:sldId id="282" r:id="rId17"/>
    <p:sldId id="284" r:id="rId18"/>
    <p:sldId id="286" r:id="rId19"/>
    <p:sldId id="288" r:id="rId20"/>
    <p:sldId id="289" r:id="rId21"/>
    <p:sldId id="290" r:id="rId22"/>
    <p:sldId id="291" r:id="rId23"/>
    <p:sldId id="292" r:id="rId24"/>
    <p:sldId id="293" r:id="rId25"/>
    <p:sldId id="294" r:id="rId26"/>
    <p:sldId id="295" r:id="rId27"/>
    <p:sldId id="273" r:id="rId28"/>
    <p:sldId id="274" r:id="rId29"/>
    <p:sldId id="297" r:id="rId30"/>
    <p:sldId id="302" r:id="rId31"/>
    <p:sldId id="301" r:id="rId32"/>
    <p:sldId id="298" r:id="rId33"/>
    <p:sldId id="300" r:id="rId34"/>
    <p:sldId id="299"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357723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509157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619900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74464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856508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524181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65262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48052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074476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01413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313093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F612516C-8408-8843-A197-C4BCA9C028EB}" type="datetimeFigureOut">
              <a:rPr lang="en-US" smtClean="0">
                <a:solidFill>
                  <a:prstClr val="white">
                    <a:tint val="75000"/>
                  </a:prstClr>
                </a:solidFill>
              </a:rPr>
              <a:pPr defTabSz="457200"/>
              <a:t>9/19/2024</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583E45B-A983-E143-BD44-A6BDC7DECCBC}" type="slidenum">
              <a:rPr lang="en-US" smtClean="0">
                <a:solidFill>
                  <a:prstClr val="white">
                    <a:tint val="75000"/>
                  </a:prstClr>
                </a:solidFill>
              </a:rPr>
              <a:pPr defTabSz="457200"/>
              <a:t>‹#›</a:t>
            </a:fld>
            <a:endParaRPr lang="en-US">
              <a:solidFill>
                <a:prstClr val="white">
                  <a:tint val="75000"/>
                </a:prstClr>
              </a:solidFill>
            </a:endParaRPr>
          </a:p>
        </p:txBody>
      </p:sp>
    </p:spTree>
    <p:extLst>
      <p:ext uri="{BB962C8B-B14F-4D97-AF65-F5344CB8AC3E}">
        <p14:creationId xmlns:p14="http://schemas.microsoft.com/office/powerpoint/2010/main" val="374801194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normanfinkelstein.com/article.php?pg=11&amp;ar=1" TargetMode="External"/><Relationship Id="rId2" Type="http://schemas.openxmlformats.org/officeDocument/2006/relationships/hyperlink" Target="http://en.wikipedia.org/wiki/Dershowitz-Finkelstein_affair"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icmje.or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a:t>Lecture 13</a:t>
            </a:r>
            <a:endParaRPr lang="ru-RU" dirty="0"/>
          </a:p>
        </p:txBody>
      </p:sp>
      <p:sp>
        <p:nvSpPr>
          <p:cNvPr id="3" name="Подзаголовок 2"/>
          <p:cNvSpPr>
            <a:spLocks noGrp="1"/>
          </p:cNvSpPr>
          <p:nvPr>
            <p:ph type="subTitle" idx="1"/>
          </p:nvPr>
        </p:nvSpPr>
        <p:spPr/>
        <p:txBody>
          <a:bodyPr/>
          <a:lstStyle/>
          <a:p>
            <a:r>
              <a:rPr lang="en-US" dirty="0"/>
              <a:t>Ethics and Etiquette in Scientific Research </a:t>
            </a:r>
            <a:endParaRPr lang="ru-RU" dirty="0"/>
          </a:p>
        </p:txBody>
      </p:sp>
    </p:spTree>
    <p:extLst>
      <p:ext uri="{BB962C8B-B14F-4D97-AF65-F5344CB8AC3E}">
        <p14:creationId xmlns:p14="http://schemas.microsoft.com/office/powerpoint/2010/main" val="382170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A consideration of ethics needs to be a critical part of the substructure of the research process from the inception of your problem to the interpretation and publishing of the research findings. </a:t>
            </a:r>
            <a:endParaRPr lang="ru-RU" dirty="0"/>
          </a:p>
        </p:txBody>
      </p:sp>
    </p:spTree>
    <p:extLst>
      <p:ext uri="{BB962C8B-B14F-4D97-AF65-F5344CB8AC3E}">
        <p14:creationId xmlns:p14="http://schemas.microsoft.com/office/powerpoint/2010/main" val="4032831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Codes and Guidelines</a:t>
            </a:r>
            <a:br>
              <a:rPr lang="ru-RU" dirty="0"/>
            </a:br>
            <a:endParaRPr lang="ru-RU" dirty="0"/>
          </a:p>
        </p:txBody>
      </p:sp>
      <p:sp>
        <p:nvSpPr>
          <p:cNvPr id="3" name="Объект 2"/>
          <p:cNvSpPr>
            <a:spLocks noGrp="1"/>
          </p:cNvSpPr>
          <p:nvPr>
            <p:ph idx="1"/>
          </p:nvPr>
        </p:nvSpPr>
        <p:spPr/>
        <p:txBody>
          <a:bodyPr>
            <a:normAutofit fontScale="92500" lnSpcReduction="10000"/>
          </a:bodyPr>
          <a:lstStyle/>
          <a:p>
            <a:r>
              <a:rPr lang="en-US" dirty="0"/>
              <a:t>1974 – US Congress formed the National Commission for the Protection of Human Subjects in Biomedical and Behavioral Research</a:t>
            </a:r>
          </a:p>
          <a:p>
            <a:r>
              <a:rPr lang="en-US" dirty="0"/>
              <a:t>1979 – Belmont Report was published as a result of the commissions deliberations</a:t>
            </a:r>
          </a:p>
          <a:p>
            <a:r>
              <a:rPr lang="en-US" dirty="0"/>
              <a:t>International codes also exist, for example the Code of Nuremberg (1949) and Declaration of Helsinki (1974)</a:t>
            </a:r>
          </a:p>
          <a:p>
            <a:r>
              <a:rPr lang="en-US" dirty="0"/>
              <a:t>Virtually every journal has a policy statement regarding obtaining informed consent, etc.</a:t>
            </a:r>
          </a:p>
          <a:p>
            <a:endParaRPr lang="ru-RU" dirty="0"/>
          </a:p>
        </p:txBody>
      </p:sp>
    </p:spTree>
    <p:extLst>
      <p:ext uri="{BB962C8B-B14F-4D97-AF65-F5344CB8AC3E}">
        <p14:creationId xmlns:p14="http://schemas.microsoft.com/office/powerpoint/2010/main" val="4104625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200" i="1" dirty="0">
                <a:latin typeface="Times New Roman" pitchFamily="18" charset="0"/>
                <a:cs typeface="Times New Roman" pitchFamily="18" charset="0"/>
              </a:rPr>
              <a:t>Further Developments in the History of Research Ethics</a:t>
            </a:r>
            <a:br>
              <a:rPr lang="en-US" sz="3200" i="1"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85000" lnSpcReduction="10000"/>
          </a:bodyPr>
          <a:lstStyle/>
          <a:p>
            <a:r>
              <a:rPr lang="en-US" i="1" dirty="0"/>
              <a:t>Formal consideration of the rights of research subjects </a:t>
            </a:r>
            <a:r>
              <a:rPr lang="en-US" dirty="0"/>
              <a:t>grew out of the revelations of the terrible atrocities that were performed—in the guise of scientific research—on Jews and other racial/ethnic minority groups in Nazi concentration camps during World War II. One result of the revelations of these appalling medical experiments perpetrated on concentration camp prisoners in the name of science resulted in the creation of the Nuremberg Code (1949), a code of ethics that begins with the stipulation that all research participation must be voluntary.</a:t>
            </a:r>
          </a:p>
          <a:p>
            <a:endParaRPr lang="ru-RU" dirty="0"/>
          </a:p>
        </p:txBody>
      </p:sp>
    </p:spTree>
    <p:extLst>
      <p:ext uri="{BB962C8B-B14F-4D97-AF65-F5344CB8AC3E}">
        <p14:creationId xmlns:p14="http://schemas.microsoft.com/office/powerpoint/2010/main" val="2334051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3000" dirty="0">
                <a:solidFill>
                  <a:prstClr val="black"/>
                </a:solidFill>
                <a:ea typeface="+mn-ea"/>
                <a:cs typeface="+mn-cs"/>
              </a:rPr>
              <a:t>the Declaration of Helsinki (1964),</a:t>
            </a:r>
            <a:endParaRPr lang="ru-RU" dirty="0"/>
          </a:p>
        </p:txBody>
      </p:sp>
      <p:sp>
        <p:nvSpPr>
          <p:cNvPr id="3" name="Объект 2"/>
          <p:cNvSpPr>
            <a:spLocks noGrp="1"/>
          </p:cNvSpPr>
          <p:nvPr>
            <p:ph idx="1"/>
          </p:nvPr>
        </p:nvSpPr>
        <p:spPr/>
        <p:txBody>
          <a:bodyPr>
            <a:normAutofit fontScale="92500" lnSpcReduction="10000"/>
          </a:bodyPr>
          <a:lstStyle/>
          <a:p>
            <a:r>
              <a:rPr lang="en-US" dirty="0"/>
              <a:t>Other codes of ethics soon followed, including the Declaration of Helsinki (1964), which mandates that all biomedical research projects involving human subjects carefully assess the risks of participation against the benefits, respect the subject’s privacy, and minimize the costs of participation to the subject. The Council for International Organization of Medical Sciences (CIOMS) was also created for those researching in developing nations (</a:t>
            </a:r>
            <a:r>
              <a:rPr lang="en-US" dirty="0" err="1"/>
              <a:t>Beyrer</a:t>
            </a:r>
            <a:r>
              <a:rPr lang="en-US" dirty="0"/>
              <a:t> &amp; </a:t>
            </a:r>
            <a:r>
              <a:rPr lang="en-US" dirty="0" err="1"/>
              <a:t>Kass</a:t>
            </a:r>
            <a:r>
              <a:rPr lang="en-US" dirty="0"/>
              <a:t>, 2002).</a:t>
            </a:r>
            <a:endParaRPr lang="ru-RU" dirty="0"/>
          </a:p>
        </p:txBody>
      </p:sp>
    </p:spTree>
    <p:extLst>
      <p:ext uri="{BB962C8B-B14F-4D97-AF65-F5344CB8AC3E}">
        <p14:creationId xmlns:p14="http://schemas.microsoft.com/office/powerpoint/2010/main" val="3313751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en-US" dirty="0"/>
              <a:t>Throughout the history of scientific research, ethical issues have captured the attention of scientists and the media alike. Although extreme cases of unethical behavior are the exception and not the rule in the scientific community, an accounting of these projects can provide important lessons for understanding what can happen when the ethical dimension of research is not considered holistically within the research process.</a:t>
            </a:r>
            <a:endParaRPr lang="ru-RU" dirty="0"/>
          </a:p>
        </p:txBody>
      </p:sp>
    </p:spTree>
    <p:extLst>
      <p:ext uri="{BB962C8B-B14F-4D97-AF65-F5344CB8AC3E}">
        <p14:creationId xmlns:p14="http://schemas.microsoft.com/office/powerpoint/2010/main" val="415186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404664"/>
            <a:ext cx="8352927" cy="63367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5511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Rectangle 7"/>
          <p:cNvSpPr>
            <a:spLocks noGrp="1"/>
          </p:cNvSpPr>
          <p:nvPr>
            <p:ph type="title"/>
          </p:nvPr>
        </p:nvSpPr>
        <p:spPr bwMode="auto"/>
        <p:txBody>
          <a:bodyPr vert="horz" wrap="square" lIns="91440" tIns="45720" rIns="91440" bIns="45720" numCol="1" compatLnSpc="1">
            <a:prstTxWarp prst="textNoShape">
              <a:avLst/>
            </a:prstTxWarp>
          </a:bodyPr>
          <a:lstStyle/>
          <a:p>
            <a:pPr>
              <a:defRPr/>
            </a:pPr>
            <a:r>
              <a:rPr>
                <a:effectLst/>
                <a:hlinkClick r:id="rId2"/>
              </a:rPr>
              <a:t>Plagiarism</a:t>
            </a:r>
            <a:endParaRPr>
              <a:effectLst/>
            </a:endParaRPr>
          </a:p>
        </p:txBody>
      </p:sp>
      <p:sp>
        <p:nvSpPr>
          <p:cNvPr id="13316" name="Content Placeholder 2"/>
          <p:cNvSpPr>
            <a:spLocks noGrp="1"/>
          </p:cNvSpPr>
          <p:nvPr>
            <p:ph idx="1"/>
          </p:nvPr>
        </p:nvSpPr>
        <p:spPr>
          <a:xfrm>
            <a:off x="457200" y="1600200"/>
            <a:ext cx="8229600" cy="1066800"/>
          </a:xfrm>
        </p:spPr>
        <p:txBody>
          <a:bodyPr/>
          <a:lstStyle/>
          <a:p>
            <a:pPr marL="344488" indent="-344488" eaLnBrk="1" hangingPunct="1"/>
            <a:r>
              <a:rPr lang="en-US" dirty="0">
                <a:latin typeface="Arial" pitchFamily="34" charset="0"/>
                <a:cs typeface="Arial" pitchFamily="34" charset="0"/>
                <a:hlinkClick r:id="rId3"/>
              </a:rPr>
              <a:t>Plagiarism</a:t>
            </a:r>
            <a:r>
              <a:rPr lang="en-US" dirty="0">
                <a:latin typeface="Arial" pitchFamily="34" charset="0"/>
                <a:cs typeface="Arial" pitchFamily="34" charset="0"/>
              </a:rPr>
              <a:t>—using the ideas, writings, and drawings of others as your own</a:t>
            </a:r>
            <a:endParaRPr lang="en-US" dirty="0"/>
          </a:p>
        </p:txBody>
      </p:sp>
      <p:sp>
        <p:nvSpPr>
          <p:cNvPr id="5" name="Rectangle 15"/>
          <p:cNvSpPr>
            <a:spLocks noGrp="1"/>
          </p:cNvSpPr>
          <p:nvPr>
            <p:ph type="sldNum" sz="quarter" idx="12"/>
          </p:nvPr>
        </p:nvSpPr>
        <p:spPr/>
        <p:txBody>
          <a:bodyPr/>
          <a:lstStyle/>
          <a:p>
            <a:pPr>
              <a:defRPr/>
            </a:pPr>
            <a:fld id="{4358CC52-ED14-4352-81B6-5BA14550E5E0}" type="slidenum">
              <a:rPr/>
              <a:pPr>
                <a:defRPr/>
              </a:pPr>
              <a:t>16</a:t>
            </a:fld>
            <a:endParaRPr/>
          </a:p>
        </p:txBody>
      </p:sp>
      <p:sp>
        <p:nvSpPr>
          <p:cNvPr id="4" name="Slide Number Placeholder 3"/>
          <p:cNvSpPr txBox="1">
            <a:spLocks noGrp="1"/>
          </p:cNvSpPr>
          <p:nvPr/>
        </p:nvSpPr>
        <p:spPr>
          <a:xfrm>
            <a:off x="6553200" y="6245225"/>
            <a:ext cx="2133600" cy="476250"/>
          </a:xfrm>
          <a:prstGeom prst="rect">
            <a:avLst/>
          </a:prstGeom>
          <a:noFill/>
        </p:spPr>
        <p:txBody>
          <a:bodyPr anchor="b"/>
          <a:lstStyle/>
          <a:p>
            <a:pPr algn="r">
              <a:defRPr/>
            </a:pPr>
            <a:fld id="{C9438104-453A-430A-A8E0-A954C0B48DD5}" type="slidenum">
              <a:rPr lang="en-US" sz="1200">
                <a:solidFill>
                  <a:schemeClr val="tx2"/>
                </a:solidFill>
                <a:latin typeface="+mn-lt"/>
                <a:ea typeface="+mn-lt"/>
                <a:cs typeface="+mn-lt"/>
              </a:rPr>
              <a:pPr algn="r">
                <a:defRPr/>
              </a:pPr>
              <a:t>16</a:t>
            </a:fld>
            <a:endParaRPr lang="en-US" sz="1200">
              <a:solidFill>
                <a:schemeClr val="tx2"/>
              </a:solidFill>
              <a:latin typeface="+mn-lt"/>
              <a:ea typeface="+mn-lt"/>
              <a:cs typeface="+mn-lt"/>
            </a:endParaRPr>
          </a:p>
        </p:txBody>
      </p:sp>
      <p:pic>
        <p:nvPicPr>
          <p:cNvPr id="13318" name="Picture 7" descr="http://sociology.camden.rutgers.edu/jfm/plagiarism/plagiari.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667000"/>
            <a:ext cx="5181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9118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7" name="Rectangle 7"/>
          <p:cNvSpPr>
            <a:spLocks noGrp="1"/>
          </p:cNvSpPr>
          <p:nvPr>
            <p:ph type="title"/>
          </p:nvPr>
        </p:nvSpPr>
        <p:spPr bwMode="auto"/>
        <p:txBody>
          <a:bodyPr vert="horz" wrap="square" lIns="91440" tIns="45720" rIns="91440" bIns="45720" numCol="1" compatLnSpc="1">
            <a:prstTxWarp prst="textNoShape">
              <a:avLst/>
            </a:prstTxWarp>
          </a:bodyPr>
          <a:lstStyle/>
          <a:p>
            <a:pPr>
              <a:defRPr/>
            </a:pPr>
            <a:r>
              <a:rPr>
                <a:effectLst/>
              </a:rPr>
              <a:t>Fabrication and Falsification</a:t>
            </a:r>
          </a:p>
        </p:txBody>
      </p:sp>
      <p:sp>
        <p:nvSpPr>
          <p:cNvPr id="14340" name="Content Placeholder 2"/>
          <p:cNvSpPr>
            <a:spLocks noGrp="1"/>
          </p:cNvSpPr>
          <p:nvPr>
            <p:ph idx="1"/>
          </p:nvPr>
        </p:nvSpPr>
        <p:spPr/>
        <p:txBody>
          <a:bodyPr/>
          <a:lstStyle/>
          <a:p>
            <a:pPr marL="344488" indent="-344488" eaLnBrk="1" hangingPunct="1"/>
            <a:r>
              <a:rPr lang="en-US" dirty="0">
                <a:latin typeface="Arial" pitchFamily="34" charset="0"/>
                <a:cs typeface="Arial" pitchFamily="34" charset="0"/>
              </a:rPr>
              <a:t>Fabrication and falsification—making up or altering data</a:t>
            </a:r>
          </a:p>
        </p:txBody>
      </p:sp>
      <p:sp>
        <p:nvSpPr>
          <p:cNvPr id="6" name="Rectangle 15"/>
          <p:cNvSpPr>
            <a:spLocks noGrp="1"/>
          </p:cNvSpPr>
          <p:nvPr>
            <p:ph type="sldNum" sz="quarter" idx="12"/>
          </p:nvPr>
        </p:nvSpPr>
        <p:spPr/>
        <p:txBody>
          <a:bodyPr/>
          <a:lstStyle/>
          <a:p>
            <a:pPr>
              <a:defRPr/>
            </a:pPr>
            <a:fld id="{374CBFD1-963B-4D7C-B13F-978E017211C2}" type="slidenum">
              <a:rPr/>
              <a:pPr>
                <a:defRPr/>
              </a:pPr>
              <a:t>17</a:t>
            </a:fld>
            <a:endParaRPr/>
          </a:p>
        </p:txBody>
      </p:sp>
      <p:sp>
        <p:nvSpPr>
          <p:cNvPr id="4" name="Slide Number Placeholder 3"/>
          <p:cNvSpPr txBox="1">
            <a:spLocks noGrp="1"/>
          </p:cNvSpPr>
          <p:nvPr/>
        </p:nvSpPr>
        <p:spPr>
          <a:xfrm>
            <a:off x="6553200" y="6245225"/>
            <a:ext cx="2133600" cy="476250"/>
          </a:xfrm>
          <a:prstGeom prst="rect">
            <a:avLst/>
          </a:prstGeom>
          <a:noFill/>
        </p:spPr>
        <p:txBody>
          <a:bodyPr anchor="b"/>
          <a:lstStyle/>
          <a:p>
            <a:pPr algn="r">
              <a:defRPr/>
            </a:pPr>
            <a:fld id="{5DC6CC51-6FDB-4ECA-8EBC-55CC80B2A9EE}" type="slidenum">
              <a:rPr lang="en-US" sz="1200">
                <a:solidFill>
                  <a:schemeClr val="tx2"/>
                </a:solidFill>
                <a:latin typeface="+mn-lt"/>
                <a:ea typeface="+mn-lt"/>
                <a:cs typeface="+mn-lt"/>
              </a:rPr>
              <a:pPr algn="r">
                <a:defRPr/>
              </a:pPr>
              <a:t>17</a:t>
            </a:fld>
            <a:endParaRPr lang="en-US" sz="1200">
              <a:solidFill>
                <a:schemeClr val="tx2"/>
              </a:solidFill>
              <a:latin typeface="+mn-lt"/>
              <a:ea typeface="+mn-lt"/>
              <a:cs typeface="+mn-lt"/>
            </a:endParaRPr>
          </a:p>
        </p:txBody>
      </p:sp>
      <p:pic>
        <p:nvPicPr>
          <p:cNvPr id="14342" name="Picture 2" descr="http://cache.boston.com/bonzai-fba/Third_Party_Photo/2005/03/18/1111143734_816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4419600"/>
            <a:ext cx="4286250" cy="220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3724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rrowheads="1"/>
          </p:cNvSpPr>
          <p:nvPr>
            <p:ph type="title"/>
          </p:nvPr>
        </p:nvSpPr>
        <p:spPr>
          <a:xfrm>
            <a:off x="301625" y="228600"/>
            <a:ext cx="8540750" cy="1371600"/>
          </a:xfrm>
        </p:spPr>
        <p:txBody>
          <a:bodyPr>
            <a:normAutofit fontScale="90000"/>
          </a:bodyPr>
          <a:lstStyle/>
          <a:p>
            <a:pPr>
              <a:lnSpc>
                <a:spcPct val="65000"/>
              </a:lnSpc>
              <a:defRPr/>
            </a:pPr>
            <a:r>
              <a:rPr sz="3600"/>
              <a:t>Researcher Faces Prison for Fraud in NIH Grant Applications and Papers</a:t>
            </a:r>
            <a:r>
              <a:rPr sz="5400"/>
              <a:t> </a:t>
            </a:r>
            <a:br>
              <a:rPr sz="4000"/>
            </a:br>
            <a:r>
              <a:rPr sz="1600" i="1"/>
              <a:t>Science</a:t>
            </a:r>
            <a:r>
              <a:rPr sz="1600"/>
              <a:t> 25 March 2005: Vol. 307. no. 5717, p. 1851</a:t>
            </a:r>
            <a:r>
              <a:rPr sz="4000"/>
              <a:t> </a:t>
            </a:r>
          </a:p>
        </p:txBody>
      </p:sp>
      <p:sp>
        <p:nvSpPr>
          <p:cNvPr id="15363" name="Rectangle 3"/>
          <p:cNvSpPr>
            <a:spLocks noGrp="1" noRot="1" noChangeArrowheads="1"/>
          </p:cNvSpPr>
          <p:nvPr>
            <p:ph idx="1"/>
          </p:nvPr>
        </p:nvSpPr>
        <p:spPr>
          <a:xfrm>
            <a:off x="301625" y="1825625"/>
            <a:ext cx="8540750" cy="4803775"/>
          </a:xfrm>
        </p:spPr>
        <p:txBody>
          <a:bodyPr/>
          <a:lstStyle/>
          <a:p>
            <a:pPr>
              <a:lnSpc>
                <a:spcPct val="80000"/>
              </a:lnSpc>
              <a:buFont typeface="Arial" pitchFamily="34" charset="0"/>
              <a:buNone/>
            </a:pPr>
            <a:r>
              <a:rPr lang="en-US" sz="2200" dirty="0"/>
              <a:t>A researcher formerly at the University of Vermont College of Medicine has </a:t>
            </a:r>
            <a:r>
              <a:rPr lang="en-US" sz="2200" dirty="0">
                <a:solidFill>
                  <a:srgbClr val="FF0000"/>
                </a:solidFill>
              </a:rPr>
              <a:t>admitted in court documents to falsifying data in 15 federal grant applications and numerous published articles</a:t>
            </a:r>
            <a:r>
              <a:rPr lang="en-US" sz="2200" dirty="0"/>
              <a:t>. </a:t>
            </a:r>
          </a:p>
          <a:p>
            <a:pPr>
              <a:lnSpc>
                <a:spcPct val="80000"/>
              </a:lnSpc>
              <a:buFont typeface="Arial" pitchFamily="34" charset="0"/>
              <a:buNone/>
            </a:pPr>
            <a:r>
              <a:rPr lang="en-US" sz="2200" dirty="0"/>
              <a:t>Eric </a:t>
            </a:r>
            <a:r>
              <a:rPr lang="en-US" sz="2200" dirty="0" err="1"/>
              <a:t>Poehlman</a:t>
            </a:r>
            <a:r>
              <a:rPr lang="en-US" sz="2200" dirty="0"/>
              <a:t>, an expert on menopause, aging, and metabolism, faces up to 5 years in jail and a $250,000 fine and has been </a:t>
            </a:r>
            <a:r>
              <a:rPr lang="en-US" sz="2200" dirty="0">
                <a:solidFill>
                  <a:srgbClr val="FF0000"/>
                </a:solidFill>
              </a:rPr>
              <a:t>barred for life from receiving any U.S. research funding</a:t>
            </a:r>
            <a:r>
              <a:rPr lang="en-US" sz="2200" dirty="0"/>
              <a:t>. </a:t>
            </a:r>
          </a:p>
          <a:p>
            <a:pPr>
              <a:lnSpc>
                <a:spcPct val="80000"/>
              </a:lnSpc>
              <a:buFont typeface="Arial" pitchFamily="34" charset="0"/>
              <a:buNone/>
            </a:pPr>
            <a:r>
              <a:rPr lang="en-US" sz="2200" dirty="0"/>
              <a:t>The number and scope of falsifications discovered, along with the stature of the investigator, are quite remarkable. "</a:t>
            </a:r>
            <a:r>
              <a:rPr lang="en-US" sz="2200" dirty="0">
                <a:solidFill>
                  <a:srgbClr val="FF0000"/>
                </a:solidFill>
              </a:rPr>
              <a:t>This is probably one of the biggest misconduct cases ever</a:t>
            </a:r>
            <a:r>
              <a:rPr lang="en-US" sz="2200" dirty="0"/>
              <a:t>," </a:t>
            </a:r>
          </a:p>
          <a:p>
            <a:pPr>
              <a:lnSpc>
                <a:spcPct val="80000"/>
              </a:lnSpc>
              <a:buFont typeface="Arial" pitchFamily="34" charset="0"/>
              <a:buNone/>
            </a:pPr>
            <a:r>
              <a:rPr lang="en-US" sz="2200" dirty="0" err="1"/>
              <a:t>Poehlman</a:t>
            </a:r>
            <a:r>
              <a:rPr lang="en-US" sz="2200" dirty="0"/>
              <a:t>, 49, first </a:t>
            </a:r>
            <a:r>
              <a:rPr lang="en-US" sz="2200" dirty="0">
                <a:solidFill>
                  <a:srgbClr val="FF0000"/>
                </a:solidFill>
              </a:rPr>
              <a:t>came under suspicion </a:t>
            </a:r>
            <a:r>
              <a:rPr lang="en-US" sz="2200" dirty="0"/>
              <a:t>in 2000 when </a:t>
            </a:r>
            <a:r>
              <a:rPr lang="en-US" sz="2200" dirty="0">
                <a:solidFill>
                  <a:srgbClr val="FF0000"/>
                </a:solidFill>
              </a:rPr>
              <a:t>Walter </a:t>
            </a:r>
            <a:r>
              <a:rPr lang="en-US" sz="2200" dirty="0" err="1">
                <a:solidFill>
                  <a:srgbClr val="FF0000"/>
                </a:solidFill>
              </a:rPr>
              <a:t>DeNino</a:t>
            </a:r>
            <a:r>
              <a:rPr lang="en-US" sz="2200" dirty="0">
                <a:solidFill>
                  <a:srgbClr val="FF0000"/>
                </a:solidFill>
              </a:rPr>
              <a:t>, then a 24-year-old research assistant, found inconsistencies in spreadsheets </a:t>
            </a:r>
            <a:r>
              <a:rPr lang="en-US" sz="2200" dirty="0"/>
              <a:t>used in a longitudinal study on aging. </a:t>
            </a:r>
          </a:p>
          <a:p>
            <a:pPr>
              <a:lnSpc>
                <a:spcPct val="80000"/>
              </a:lnSpc>
              <a:buFont typeface="Arial" pitchFamily="34" charset="0"/>
              <a:buNone/>
            </a:pPr>
            <a:r>
              <a:rPr lang="en-US" sz="2200" dirty="0"/>
              <a:t>In an effort to portray worsening health in the subjects, </a:t>
            </a:r>
            <a:r>
              <a:rPr lang="en-US" sz="2200" dirty="0" err="1"/>
              <a:t>DeNino</a:t>
            </a:r>
            <a:r>
              <a:rPr lang="en-US" sz="2200" dirty="0"/>
              <a:t> tells </a:t>
            </a:r>
            <a:r>
              <a:rPr lang="en-US" sz="2200" i="1" dirty="0"/>
              <a:t>Science</a:t>
            </a:r>
            <a:r>
              <a:rPr lang="en-US" sz="2200" dirty="0"/>
              <a:t>, "</a:t>
            </a:r>
            <a:r>
              <a:rPr lang="en-US" sz="2200" dirty="0">
                <a:solidFill>
                  <a:srgbClr val="FF0000"/>
                </a:solidFill>
              </a:rPr>
              <a:t>Dr. </a:t>
            </a:r>
            <a:r>
              <a:rPr lang="en-US" sz="2200" dirty="0" err="1">
                <a:solidFill>
                  <a:srgbClr val="FF0000"/>
                </a:solidFill>
              </a:rPr>
              <a:t>Poehlman</a:t>
            </a:r>
            <a:r>
              <a:rPr lang="en-US" sz="2200" dirty="0">
                <a:solidFill>
                  <a:srgbClr val="FF0000"/>
                </a:solidFill>
              </a:rPr>
              <a:t> would just switch the data points</a:t>
            </a:r>
            <a:r>
              <a:rPr lang="en-US" sz="2200" dirty="0"/>
              <a:t>." </a:t>
            </a:r>
          </a:p>
        </p:txBody>
      </p:sp>
      <p:sp>
        <p:nvSpPr>
          <p:cNvPr id="4" name="Slide Number Placeholder 3"/>
          <p:cNvSpPr>
            <a:spLocks noGrp="1"/>
          </p:cNvSpPr>
          <p:nvPr>
            <p:ph type="sldNum" sz="quarter" idx="12"/>
          </p:nvPr>
        </p:nvSpPr>
        <p:spPr/>
        <p:txBody>
          <a:bodyPr/>
          <a:lstStyle/>
          <a:p>
            <a:pPr>
              <a:defRPr/>
            </a:pPr>
            <a:fld id="{05087722-4744-4DB2-A7E2-2AB57E90D170}" type="slidenum">
              <a:rPr smtClean="0"/>
              <a:pPr>
                <a:defRPr/>
              </a:pPr>
              <a:t>18</a:t>
            </a:fld>
            <a:endParaRPr/>
          </a:p>
        </p:txBody>
      </p:sp>
    </p:spTree>
    <p:extLst>
      <p:ext uri="{BB962C8B-B14F-4D97-AF65-F5344CB8AC3E}">
        <p14:creationId xmlns:p14="http://schemas.microsoft.com/office/powerpoint/2010/main" val="2470912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Rectangle 6"/>
          <p:cNvSpPr>
            <a:spLocks noGrp="1"/>
          </p:cNvSpPr>
          <p:nvPr>
            <p:ph type="title"/>
          </p:nvPr>
        </p:nvSpPr>
        <p:spPr bwMode="auto"/>
        <p:txBody>
          <a:bodyPr vert="horz" wrap="square" lIns="91440" tIns="45720" rIns="91440" bIns="45720" numCol="1" compatLnSpc="1">
            <a:prstTxWarp prst="textNoShape">
              <a:avLst/>
            </a:prstTxWarp>
          </a:bodyPr>
          <a:lstStyle/>
          <a:p>
            <a:pPr>
              <a:defRPr/>
            </a:pPr>
            <a:r>
              <a:rPr>
                <a:effectLst/>
              </a:rPr>
              <a:t>Nonpublication of Data</a:t>
            </a:r>
          </a:p>
        </p:txBody>
      </p:sp>
      <p:sp>
        <p:nvSpPr>
          <p:cNvPr id="16388" name="Rectangle 7"/>
          <p:cNvSpPr>
            <a:spLocks noGrp="1"/>
          </p:cNvSpPr>
          <p:nvPr>
            <p:ph idx="1"/>
          </p:nvPr>
        </p:nvSpPr>
        <p:spPr/>
        <p:txBody>
          <a:bodyPr>
            <a:normAutofit fontScale="92500" lnSpcReduction="10000"/>
          </a:bodyPr>
          <a:lstStyle/>
          <a:p>
            <a:pPr indent="-342900"/>
            <a:r>
              <a:rPr lang="en-US" dirty="0"/>
              <a:t>Sometimes called “cooking data”</a:t>
            </a:r>
          </a:p>
          <a:p>
            <a:pPr indent="-342900"/>
            <a:r>
              <a:rPr lang="en-US" dirty="0"/>
              <a:t>Data not included in results because they don’t support the desired outcome</a:t>
            </a:r>
          </a:p>
          <a:p>
            <a:pPr indent="-342900"/>
            <a:r>
              <a:rPr lang="en-US" dirty="0"/>
              <a:t>Some data are “bad” data</a:t>
            </a:r>
          </a:p>
          <a:p>
            <a:pPr indent="-342900"/>
            <a:r>
              <a:rPr lang="en-US" dirty="0"/>
              <a:t>Bad data should be recognized while it is being collected or analyzed</a:t>
            </a:r>
          </a:p>
          <a:p>
            <a:pPr indent="-342900"/>
            <a:r>
              <a:rPr lang="en-US" dirty="0"/>
              <a:t>Outlier – unrepresentative score; a score that lies outside of the normal scores</a:t>
            </a:r>
          </a:p>
          <a:p>
            <a:pPr indent="-342900"/>
            <a:r>
              <a:rPr lang="en-US" dirty="0"/>
              <a:t>How should outliers be handled?</a:t>
            </a:r>
          </a:p>
        </p:txBody>
      </p:sp>
      <p:sp>
        <p:nvSpPr>
          <p:cNvPr id="5" name="Rectangle 15"/>
          <p:cNvSpPr>
            <a:spLocks noGrp="1"/>
          </p:cNvSpPr>
          <p:nvPr>
            <p:ph type="sldNum" sz="quarter" idx="12"/>
          </p:nvPr>
        </p:nvSpPr>
        <p:spPr/>
        <p:txBody>
          <a:bodyPr/>
          <a:lstStyle/>
          <a:p>
            <a:pPr>
              <a:defRPr/>
            </a:pPr>
            <a:fld id="{F6E5176D-33DE-427F-9C6E-9E53508ADF9A}" type="slidenum">
              <a:rPr/>
              <a:pPr>
                <a:defRPr/>
              </a:pPr>
              <a:t>19</a:t>
            </a:fld>
            <a:endParaRPr/>
          </a:p>
        </p:txBody>
      </p:sp>
      <p:sp>
        <p:nvSpPr>
          <p:cNvPr id="4" name="Slide Number Placeholder 3"/>
          <p:cNvSpPr txBox="1">
            <a:spLocks noGrp="1"/>
          </p:cNvSpPr>
          <p:nvPr/>
        </p:nvSpPr>
        <p:spPr>
          <a:xfrm>
            <a:off x="6553200" y="6245225"/>
            <a:ext cx="2133600" cy="476250"/>
          </a:xfrm>
          <a:prstGeom prst="rect">
            <a:avLst/>
          </a:prstGeom>
          <a:noFill/>
        </p:spPr>
        <p:txBody>
          <a:bodyPr anchor="b"/>
          <a:lstStyle/>
          <a:p>
            <a:pPr algn="r">
              <a:defRPr/>
            </a:pPr>
            <a:fld id="{6650F78A-15CB-4FA1-95CD-25AC8726EE86}" type="slidenum">
              <a:rPr lang="en-US" sz="1200">
                <a:solidFill>
                  <a:schemeClr val="tx2"/>
                </a:solidFill>
                <a:latin typeface="+mn-lt"/>
                <a:ea typeface="+mn-lt"/>
                <a:cs typeface="+mn-lt"/>
              </a:rPr>
              <a:pPr algn="r">
                <a:defRPr/>
              </a:pPr>
              <a:t>19</a:t>
            </a:fld>
            <a:endParaRPr lang="en-US" sz="1200">
              <a:solidFill>
                <a:schemeClr val="tx2"/>
              </a:solidFill>
              <a:latin typeface="+mn-lt"/>
              <a:ea typeface="+mn-lt"/>
              <a:cs typeface="+mn-lt"/>
            </a:endParaRPr>
          </a:p>
        </p:txBody>
      </p:sp>
    </p:spTree>
    <p:extLst>
      <p:ext uri="{BB962C8B-B14F-4D97-AF65-F5344CB8AC3E}">
        <p14:creationId xmlns:p14="http://schemas.microsoft.com/office/powerpoint/2010/main" val="1253850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Plan</a:t>
            </a:r>
            <a:endParaRPr lang="ru-RU" dirty="0"/>
          </a:p>
        </p:txBody>
      </p:sp>
      <p:sp>
        <p:nvSpPr>
          <p:cNvPr id="3" name="Объект 2"/>
          <p:cNvSpPr>
            <a:spLocks noGrp="1"/>
          </p:cNvSpPr>
          <p:nvPr>
            <p:ph idx="1"/>
          </p:nvPr>
        </p:nvSpPr>
        <p:spPr/>
        <p:txBody>
          <a:bodyPr>
            <a:normAutofit/>
          </a:bodyPr>
          <a:lstStyle/>
          <a:p>
            <a:r>
              <a:rPr lang="en-US" sz="2800" dirty="0"/>
              <a:t>Authorship, confidentiality, etc. Citation Etiquette</a:t>
            </a:r>
          </a:p>
          <a:p>
            <a:r>
              <a:rPr lang="en-US" sz="2800" dirty="0"/>
              <a:t>Misappropriation of Ideas</a:t>
            </a:r>
          </a:p>
          <a:p>
            <a:r>
              <a:rPr lang="en-US" sz="2800" dirty="0"/>
              <a:t>Citing The Source of an Idea</a:t>
            </a:r>
          </a:p>
          <a:p>
            <a:r>
              <a:rPr lang="en-US" sz="2800" dirty="0"/>
              <a:t>Responsibilities</a:t>
            </a:r>
            <a:r>
              <a:rPr lang="ru-RU" sz="2800" dirty="0"/>
              <a:t> </a:t>
            </a:r>
            <a:r>
              <a:rPr lang="en-US" sz="2800" dirty="0"/>
              <a:t>of a Reviewer</a:t>
            </a:r>
          </a:p>
          <a:p>
            <a:r>
              <a:rPr lang="en-US" sz="2800" dirty="0"/>
              <a:t>Etiquette in the Scientific</a:t>
            </a:r>
            <a:r>
              <a:rPr lang="ru-RU" sz="2800" dirty="0"/>
              <a:t> </a:t>
            </a:r>
            <a:r>
              <a:rPr lang="en-US" sz="2800" dirty="0"/>
              <a:t>Community</a:t>
            </a:r>
          </a:p>
          <a:p>
            <a:endParaRPr lang="ru-RU" dirty="0"/>
          </a:p>
        </p:txBody>
      </p:sp>
      <p:pic>
        <p:nvPicPr>
          <p:cNvPr id="4" name="Picture 8" descr="http://www.whereistheoutrage.net/wordpress/wp-content/uploads/2006/08/ethic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4432" y="4077073"/>
            <a:ext cx="3752850" cy="2664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0897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Rectangle 6"/>
          <p:cNvSpPr>
            <a:spLocks noGrp="1"/>
          </p:cNvSpPr>
          <p:nvPr>
            <p:ph type="title"/>
          </p:nvPr>
        </p:nvSpPr>
        <p:spPr bwMode="auto"/>
        <p:txBody>
          <a:bodyPr vert="horz" wrap="square" lIns="91440" tIns="45720" rIns="91440" bIns="45720" numCol="1" compatLnSpc="1">
            <a:prstTxWarp prst="textNoShape">
              <a:avLst/>
            </a:prstTxWarp>
          </a:bodyPr>
          <a:lstStyle/>
          <a:p>
            <a:pPr>
              <a:defRPr/>
            </a:pPr>
            <a:r>
              <a:rPr>
                <a:effectLst/>
              </a:rPr>
              <a:t>Faulty Data Gathering</a:t>
            </a:r>
          </a:p>
        </p:txBody>
      </p:sp>
      <p:sp>
        <p:nvSpPr>
          <p:cNvPr id="17412" name="Rectangle 7"/>
          <p:cNvSpPr>
            <a:spLocks noGrp="1"/>
          </p:cNvSpPr>
          <p:nvPr>
            <p:ph idx="1"/>
          </p:nvPr>
        </p:nvSpPr>
        <p:spPr>
          <a:xfrm>
            <a:off x="457200" y="1600200"/>
            <a:ext cx="8229600" cy="2667000"/>
          </a:xfrm>
        </p:spPr>
        <p:txBody>
          <a:bodyPr>
            <a:normAutofit lnSpcReduction="10000"/>
          </a:bodyPr>
          <a:lstStyle/>
          <a:p>
            <a:pPr indent="-342900"/>
            <a:r>
              <a:rPr lang="en-US" dirty="0"/>
              <a:t>Collecting data from participants who are not complying with requirements of the study</a:t>
            </a:r>
          </a:p>
          <a:p>
            <a:pPr indent="-342900"/>
            <a:r>
              <a:rPr lang="en-US" dirty="0"/>
              <a:t>Using faulty equipment</a:t>
            </a:r>
          </a:p>
          <a:p>
            <a:pPr indent="-342900"/>
            <a:r>
              <a:rPr lang="en-US" dirty="0"/>
              <a:t>Treating participants inappropriately</a:t>
            </a:r>
          </a:p>
          <a:p>
            <a:pPr indent="-342900"/>
            <a:r>
              <a:rPr lang="en-US" dirty="0"/>
              <a:t>Recording data incorrectly</a:t>
            </a:r>
          </a:p>
        </p:txBody>
      </p:sp>
      <p:sp>
        <p:nvSpPr>
          <p:cNvPr id="5" name="Rectangle 15"/>
          <p:cNvSpPr>
            <a:spLocks noGrp="1"/>
          </p:cNvSpPr>
          <p:nvPr>
            <p:ph type="sldNum" sz="quarter" idx="12"/>
          </p:nvPr>
        </p:nvSpPr>
        <p:spPr/>
        <p:txBody>
          <a:bodyPr/>
          <a:lstStyle/>
          <a:p>
            <a:pPr>
              <a:defRPr/>
            </a:pPr>
            <a:fld id="{50C496D4-1FB8-4206-AD27-A9D700E487A8}" type="slidenum">
              <a:rPr/>
              <a:pPr>
                <a:defRPr/>
              </a:pPr>
              <a:t>20</a:t>
            </a:fld>
            <a:endParaRPr/>
          </a:p>
        </p:txBody>
      </p:sp>
      <p:sp>
        <p:nvSpPr>
          <p:cNvPr id="4" name="Slide Number Placeholder 3"/>
          <p:cNvSpPr txBox="1">
            <a:spLocks noGrp="1"/>
          </p:cNvSpPr>
          <p:nvPr/>
        </p:nvSpPr>
        <p:spPr>
          <a:xfrm>
            <a:off x="6553200" y="6245225"/>
            <a:ext cx="2133600" cy="476250"/>
          </a:xfrm>
          <a:prstGeom prst="rect">
            <a:avLst/>
          </a:prstGeom>
          <a:noFill/>
        </p:spPr>
        <p:txBody>
          <a:bodyPr anchor="b"/>
          <a:lstStyle/>
          <a:p>
            <a:pPr algn="r">
              <a:defRPr/>
            </a:pPr>
            <a:fld id="{9A762503-E6CE-4933-B43D-0B38E1A0ED28}" type="slidenum">
              <a:rPr lang="en-US" sz="1200">
                <a:solidFill>
                  <a:schemeClr val="tx2"/>
                </a:solidFill>
                <a:latin typeface="+mn-lt"/>
                <a:ea typeface="+mn-lt"/>
                <a:cs typeface="+mn-lt"/>
              </a:rPr>
              <a:pPr algn="r">
                <a:defRPr/>
              </a:pPr>
              <a:t>20</a:t>
            </a:fld>
            <a:endParaRPr lang="en-US" sz="1200">
              <a:solidFill>
                <a:schemeClr val="tx2"/>
              </a:solidFill>
              <a:latin typeface="+mn-lt"/>
              <a:ea typeface="+mn-lt"/>
              <a:cs typeface="+mn-lt"/>
            </a:endParaRPr>
          </a:p>
        </p:txBody>
      </p:sp>
      <p:pic>
        <p:nvPicPr>
          <p:cNvPr id="17414" name="Picture 7" descr="http://depts.washington.edu/natmap/data/data-collection-for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4049713"/>
            <a:ext cx="4648200" cy="265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7574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t>Data Gathering</a:t>
            </a:r>
          </a:p>
        </p:txBody>
      </p:sp>
      <p:sp>
        <p:nvSpPr>
          <p:cNvPr id="31747" name="Rectangle 3"/>
          <p:cNvSpPr>
            <a:spLocks noGrp="1" noChangeArrowheads="1"/>
          </p:cNvSpPr>
          <p:nvPr>
            <p:ph idx="1"/>
          </p:nvPr>
        </p:nvSpPr>
        <p:spPr>
          <a:noFill/>
        </p:spPr>
        <p:txBody>
          <a:bodyPr/>
          <a:lstStyle/>
          <a:p>
            <a:pPr eaLnBrk="1" hangingPunct="1"/>
            <a:r>
              <a:rPr lang="en-US" dirty="0"/>
              <a:t>Most important and most aggravating.</a:t>
            </a:r>
          </a:p>
          <a:p>
            <a:pPr eaLnBrk="1" hangingPunct="1"/>
            <a:r>
              <a:rPr lang="en-US" dirty="0"/>
              <a:t>Always drop non-compliers.</a:t>
            </a:r>
          </a:p>
          <a:p>
            <a:pPr eaLnBrk="1" hangingPunct="1"/>
            <a:r>
              <a:rPr lang="en-US" dirty="0"/>
              <a:t>Fix broken equipment.</a:t>
            </a:r>
          </a:p>
          <a:p>
            <a:pPr eaLnBrk="1" hangingPunct="1"/>
            <a:r>
              <a:rPr lang="en-US" dirty="0"/>
              <a:t>Treat subjects with respect and dignity.</a:t>
            </a:r>
          </a:p>
          <a:p>
            <a:pPr eaLnBrk="1" hangingPunct="1"/>
            <a:r>
              <a:rPr lang="en-US" dirty="0"/>
              <a:t>Record data accurately.</a:t>
            </a:r>
          </a:p>
          <a:p>
            <a:pPr eaLnBrk="1" hangingPunct="1"/>
            <a:r>
              <a:rPr lang="en-US" dirty="0"/>
              <a:t>Store data in a safe and private place for </a:t>
            </a:r>
            <a:r>
              <a:rPr lang="en-US" b="1" dirty="0">
                <a:solidFill>
                  <a:srgbClr val="FF0000"/>
                </a:solidFill>
              </a:rPr>
              <a:t>3</a:t>
            </a:r>
            <a:r>
              <a:rPr lang="en-US" dirty="0"/>
              <a:t> years.</a:t>
            </a:r>
          </a:p>
        </p:txBody>
      </p:sp>
    </p:spTree>
    <p:extLst>
      <p:ext uri="{BB962C8B-B14F-4D97-AF65-F5344CB8AC3E}">
        <p14:creationId xmlns:p14="http://schemas.microsoft.com/office/powerpoint/2010/main" val="14793086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17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17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174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174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174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174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Grp="1"/>
          </p:cNvSpPr>
          <p:nvPr>
            <p:ph type="title"/>
          </p:nvPr>
        </p:nvSpPr>
        <p:spPr bwMode="auto"/>
        <p:txBody>
          <a:bodyPr vert="horz" wrap="square" lIns="91440" tIns="45720" rIns="91440" bIns="45720" numCol="1" compatLnSpc="1">
            <a:prstTxWarp prst="textNoShape">
              <a:avLst/>
            </a:prstTxWarp>
          </a:bodyPr>
          <a:lstStyle/>
          <a:p>
            <a:pPr>
              <a:defRPr/>
            </a:pPr>
            <a:r>
              <a:rPr sz="4400">
                <a:effectLst/>
              </a:rPr>
              <a:t>Poor Data Storage and Retention</a:t>
            </a:r>
          </a:p>
        </p:txBody>
      </p:sp>
      <p:sp>
        <p:nvSpPr>
          <p:cNvPr id="19460" name="Rectangle 7"/>
          <p:cNvSpPr>
            <a:spLocks noGrp="1"/>
          </p:cNvSpPr>
          <p:nvPr>
            <p:ph idx="1"/>
          </p:nvPr>
        </p:nvSpPr>
        <p:spPr/>
        <p:txBody>
          <a:bodyPr/>
          <a:lstStyle/>
          <a:p>
            <a:pPr indent="-342900"/>
            <a:r>
              <a:rPr lang="en-US" dirty="0"/>
              <a:t>Data should be stored in its original collected form for at least </a:t>
            </a:r>
            <a:r>
              <a:rPr lang="en-US" dirty="0">
                <a:solidFill>
                  <a:srgbClr val="FF0000"/>
                </a:solidFill>
              </a:rPr>
              <a:t>3 years </a:t>
            </a:r>
            <a:r>
              <a:rPr lang="en-US" dirty="0"/>
              <a:t>after publication</a:t>
            </a:r>
          </a:p>
          <a:p>
            <a:pPr indent="-342900"/>
            <a:r>
              <a:rPr lang="en-US" dirty="0"/>
              <a:t>Data should be available for examination</a:t>
            </a:r>
          </a:p>
          <a:p>
            <a:pPr indent="-342900"/>
            <a:r>
              <a:rPr lang="en-US" dirty="0"/>
              <a:t>Confidentiality of participants should be maintained</a:t>
            </a:r>
          </a:p>
        </p:txBody>
      </p:sp>
      <p:sp>
        <p:nvSpPr>
          <p:cNvPr id="5" name="Rectangle 15"/>
          <p:cNvSpPr>
            <a:spLocks noGrp="1"/>
          </p:cNvSpPr>
          <p:nvPr>
            <p:ph type="sldNum" sz="quarter" idx="12"/>
          </p:nvPr>
        </p:nvSpPr>
        <p:spPr/>
        <p:txBody>
          <a:bodyPr/>
          <a:lstStyle/>
          <a:p>
            <a:pPr>
              <a:defRPr/>
            </a:pPr>
            <a:fld id="{05F6A391-813B-414F-9C77-28CB89E36C51}" type="slidenum">
              <a:rPr/>
              <a:pPr>
                <a:defRPr/>
              </a:pPr>
              <a:t>22</a:t>
            </a:fld>
            <a:endParaRPr/>
          </a:p>
        </p:txBody>
      </p:sp>
      <p:sp>
        <p:nvSpPr>
          <p:cNvPr id="4" name="Slide Number Placeholder 3"/>
          <p:cNvSpPr txBox="1">
            <a:spLocks noGrp="1"/>
          </p:cNvSpPr>
          <p:nvPr/>
        </p:nvSpPr>
        <p:spPr>
          <a:xfrm>
            <a:off x="6553200" y="6245225"/>
            <a:ext cx="2133600" cy="476250"/>
          </a:xfrm>
          <a:prstGeom prst="rect">
            <a:avLst/>
          </a:prstGeom>
          <a:noFill/>
        </p:spPr>
        <p:txBody>
          <a:bodyPr anchor="b"/>
          <a:lstStyle/>
          <a:p>
            <a:pPr algn="r">
              <a:defRPr/>
            </a:pPr>
            <a:fld id="{3DDFBF40-2916-4DCC-9F5E-27D970DAB3B9}" type="slidenum">
              <a:rPr lang="en-US" sz="1200">
                <a:solidFill>
                  <a:schemeClr val="tx2"/>
                </a:solidFill>
                <a:latin typeface="+mn-lt"/>
                <a:ea typeface="+mn-lt"/>
                <a:cs typeface="+mn-lt"/>
              </a:rPr>
              <a:pPr algn="r">
                <a:defRPr/>
              </a:pPr>
              <a:t>22</a:t>
            </a:fld>
            <a:endParaRPr lang="en-US" sz="1200">
              <a:solidFill>
                <a:schemeClr val="tx2"/>
              </a:solidFill>
              <a:latin typeface="+mn-lt"/>
              <a:ea typeface="+mn-lt"/>
              <a:cs typeface="+mn-lt"/>
            </a:endParaRPr>
          </a:p>
        </p:txBody>
      </p:sp>
    </p:spTree>
    <p:extLst>
      <p:ext uri="{BB962C8B-B14F-4D97-AF65-F5344CB8AC3E}">
        <p14:creationId xmlns:p14="http://schemas.microsoft.com/office/powerpoint/2010/main" val="650520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4" name="Rectangle 6"/>
          <p:cNvSpPr>
            <a:spLocks noGrp="1"/>
          </p:cNvSpPr>
          <p:nvPr>
            <p:ph type="title"/>
          </p:nvPr>
        </p:nvSpPr>
        <p:spPr bwMode="auto"/>
        <p:txBody>
          <a:bodyPr vert="horz" wrap="square" lIns="91440" tIns="45720" rIns="91440" bIns="45720" numCol="1" compatLnSpc="1">
            <a:prstTxWarp prst="textNoShape">
              <a:avLst/>
            </a:prstTxWarp>
          </a:bodyPr>
          <a:lstStyle/>
          <a:p>
            <a:pPr>
              <a:defRPr/>
            </a:pPr>
            <a:r>
              <a:rPr>
                <a:effectLst/>
              </a:rPr>
              <a:t>Misleading Authorship</a:t>
            </a:r>
          </a:p>
        </p:txBody>
      </p:sp>
      <p:sp>
        <p:nvSpPr>
          <p:cNvPr id="20484" name="Rectangle 7"/>
          <p:cNvSpPr>
            <a:spLocks noGrp="1"/>
          </p:cNvSpPr>
          <p:nvPr>
            <p:ph idx="1"/>
          </p:nvPr>
        </p:nvSpPr>
        <p:spPr/>
        <p:txBody>
          <a:bodyPr/>
          <a:lstStyle/>
          <a:p>
            <a:pPr indent="1588" eaLnBrk="1" hangingPunct="1">
              <a:spcBef>
                <a:spcPct val="0"/>
              </a:spcBef>
              <a:buFont typeface="Times"/>
              <a:buNone/>
            </a:pPr>
            <a:r>
              <a:rPr lang="en-US" dirty="0">
                <a:latin typeface="Arial" pitchFamily="34" charset="0"/>
                <a:cs typeface="Arial" pitchFamily="34" charset="0"/>
              </a:rPr>
              <a:t>Misleading authorship—who should be an author?</a:t>
            </a:r>
          </a:p>
          <a:p>
            <a:pPr marL="877888" lvl="1" indent="-419100" eaLnBrk="1" hangingPunct="1">
              <a:spcBef>
                <a:spcPct val="0"/>
              </a:spcBef>
              <a:buFont typeface="Times"/>
              <a:buChar char="–"/>
            </a:pPr>
            <a:r>
              <a:rPr lang="en-US" dirty="0">
                <a:latin typeface="Arial" pitchFamily="34" charset="0"/>
                <a:cs typeface="Arial" pitchFamily="34" charset="0"/>
              </a:rPr>
              <a:t>Technicians do not necessarily become joint authors.</a:t>
            </a:r>
          </a:p>
          <a:p>
            <a:pPr marL="877888" lvl="1" indent="-419100" eaLnBrk="1" hangingPunct="1">
              <a:spcBef>
                <a:spcPct val="0"/>
              </a:spcBef>
              <a:buFont typeface="Times"/>
              <a:buChar char="–"/>
            </a:pPr>
            <a:r>
              <a:rPr lang="en-US" dirty="0">
                <a:latin typeface="Arial" pitchFamily="34" charset="0"/>
                <a:cs typeface="Arial" pitchFamily="34" charset="0"/>
              </a:rPr>
              <a:t>Authorship should involve only those who contribute directly.</a:t>
            </a:r>
          </a:p>
          <a:p>
            <a:pPr marL="877888" lvl="1" indent="-419100" eaLnBrk="1" hangingPunct="1">
              <a:spcBef>
                <a:spcPct val="0"/>
              </a:spcBef>
              <a:buFont typeface="Times"/>
              <a:buChar char="–"/>
            </a:pPr>
            <a:r>
              <a:rPr lang="en-US" dirty="0">
                <a:latin typeface="Arial" pitchFamily="34" charset="0"/>
                <a:cs typeface="Arial" pitchFamily="34" charset="0"/>
              </a:rPr>
              <a:t>Discuss authorship before the project!</a:t>
            </a:r>
            <a:endParaRPr lang="en-US" sz="2000" b="1" i="1" dirty="0">
              <a:latin typeface="Arial" pitchFamily="34" charset="0"/>
              <a:cs typeface="Arial" pitchFamily="34" charset="0"/>
            </a:endParaRPr>
          </a:p>
          <a:p>
            <a:pPr indent="1588"/>
            <a:endParaRPr lang="en-US" dirty="0"/>
          </a:p>
        </p:txBody>
      </p:sp>
      <p:sp>
        <p:nvSpPr>
          <p:cNvPr id="5" name="Rectangle 15"/>
          <p:cNvSpPr>
            <a:spLocks noGrp="1"/>
          </p:cNvSpPr>
          <p:nvPr>
            <p:ph type="sldNum" sz="quarter" idx="12"/>
          </p:nvPr>
        </p:nvSpPr>
        <p:spPr/>
        <p:txBody>
          <a:bodyPr/>
          <a:lstStyle/>
          <a:p>
            <a:pPr>
              <a:defRPr/>
            </a:pPr>
            <a:fld id="{2FB25036-F45E-4AA6-A6E7-E44C6DA7F67C}" type="slidenum">
              <a:rPr/>
              <a:pPr>
                <a:defRPr/>
              </a:pPr>
              <a:t>23</a:t>
            </a:fld>
            <a:endParaRPr/>
          </a:p>
        </p:txBody>
      </p:sp>
      <p:sp>
        <p:nvSpPr>
          <p:cNvPr id="4" name="Slide Number Placeholder 3"/>
          <p:cNvSpPr txBox="1">
            <a:spLocks noGrp="1"/>
          </p:cNvSpPr>
          <p:nvPr/>
        </p:nvSpPr>
        <p:spPr>
          <a:xfrm>
            <a:off x="6553200" y="6245225"/>
            <a:ext cx="2133600" cy="476250"/>
          </a:xfrm>
          <a:prstGeom prst="rect">
            <a:avLst/>
          </a:prstGeom>
          <a:noFill/>
        </p:spPr>
        <p:txBody>
          <a:bodyPr anchor="b"/>
          <a:lstStyle/>
          <a:p>
            <a:pPr algn="r">
              <a:defRPr/>
            </a:pPr>
            <a:fld id="{591C0B4C-8B5F-4605-9E3D-E2600105C5D7}" type="slidenum">
              <a:rPr lang="en-US" sz="1200">
                <a:solidFill>
                  <a:schemeClr val="tx2"/>
                </a:solidFill>
                <a:latin typeface="+mn-lt"/>
                <a:ea typeface="+mn-lt"/>
                <a:cs typeface="+mn-lt"/>
              </a:rPr>
              <a:pPr algn="r">
                <a:defRPr/>
              </a:pPr>
              <a:t>23</a:t>
            </a:fld>
            <a:endParaRPr lang="en-US" sz="1200">
              <a:solidFill>
                <a:schemeClr val="tx2"/>
              </a:solidFill>
              <a:latin typeface="+mn-lt"/>
              <a:ea typeface="+mn-lt"/>
              <a:cs typeface="+mn-lt"/>
            </a:endParaRPr>
          </a:p>
        </p:txBody>
      </p:sp>
    </p:spTree>
    <p:extLst>
      <p:ext uri="{BB962C8B-B14F-4D97-AF65-F5344CB8AC3E}">
        <p14:creationId xmlns:p14="http://schemas.microsoft.com/office/powerpoint/2010/main" val="1255268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p:txBody>
          <a:bodyPr vert="horz" wrap="square" lIns="91440" tIns="45720" rIns="91440" bIns="45720" numCol="1" compatLnSpc="1">
            <a:prstTxWarp prst="textNoShape">
              <a:avLst/>
            </a:prstTxWarp>
          </a:bodyPr>
          <a:lstStyle/>
          <a:p>
            <a:pPr>
              <a:defRPr/>
            </a:pPr>
            <a:r>
              <a:rPr>
                <a:effectLst/>
              </a:rPr>
              <a:t>MSSE Information for Authors</a:t>
            </a:r>
          </a:p>
        </p:txBody>
      </p:sp>
      <p:sp>
        <p:nvSpPr>
          <p:cNvPr id="21508" name="Rectangle 3"/>
          <p:cNvSpPr>
            <a:spLocks noGrp="1"/>
          </p:cNvSpPr>
          <p:nvPr>
            <p:ph idx="1"/>
          </p:nvPr>
        </p:nvSpPr>
        <p:spPr/>
        <p:txBody>
          <a:bodyPr/>
          <a:lstStyle/>
          <a:p>
            <a:pPr indent="-342900">
              <a:lnSpc>
                <a:spcPct val="90000"/>
              </a:lnSpc>
            </a:pPr>
            <a:r>
              <a:rPr lang="en-US" sz="2400" dirty="0"/>
              <a:t>Medicine &amp; Science in Sports &amp; Exercise®</a:t>
            </a:r>
          </a:p>
          <a:p>
            <a:pPr indent="-342900">
              <a:lnSpc>
                <a:spcPct val="90000"/>
              </a:lnSpc>
            </a:pPr>
            <a:r>
              <a:rPr lang="en-US" sz="2400" dirty="0"/>
              <a:t>Authorship Requirements</a:t>
            </a:r>
            <a:br>
              <a:rPr lang="en-US" sz="2400" dirty="0"/>
            </a:br>
            <a:r>
              <a:rPr lang="en-US" sz="2400" dirty="0"/>
              <a:t>To be an author, each individual shall have contributed to the manuscript in at least two (2) of the following areas: </a:t>
            </a:r>
          </a:p>
          <a:p>
            <a:pPr marL="685800" lvl="1">
              <a:lnSpc>
                <a:spcPct val="90000"/>
              </a:lnSpc>
            </a:pPr>
            <a:r>
              <a:rPr lang="en-US" sz="2000" dirty="0"/>
              <a:t>Significant manuscript writer </a:t>
            </a:r>
          </a:p>
          <a:p>
            <a:pPr marL="685800" lvl="1">
              <a:lnSpc>
                <a:spcPct val="90000"/>
              </a:lnSpc>
            </a:pPr>
            <a:r>
              <a:rPr lang="en-US" sz="2000" dirty="0"/>
              <a:t>Significant manuscript reviewer/reviser </a:t>
            </a:r>
          </a:p>
          <a:p>
            <a:pPr marL="685800" lvl="1">
              <a:lnSpc>
                <a:spcPct val="90000"/>
              </a:lnSpc>
            </a:pPr>
            <a:r>
              <a:rPr lang="en-US" sz="2000" dirty="0"/>
              <a:t>Concept and design </a:t>
            </a:r>
          </a:p>
          <a:p>
            <a:pPr marL="685800" lvl="1">
              <a:lnSpc>
                <a:spcPct val="90000"/>
              </a:lnSpc>
            </a:pPr>
            <a:r>
              <a:rPr lang="en-US" sz="2000" dirty="0"/>
              <a:t>Data acquisition </a:t>
            </a:r>
          </a:p>
          <a:p>
            <a:pPr marL="685800" lvl="1">
              <a:lnSpc>
                <a:spcPct val="90000"/>
              </a:lnSpc>
            </a:pPr>
            <a:r>
              <a:rPr lang="en-US" sz="2000" dirty="0"/>
              <a:t>Data analysis and interpretation </a:t>
            </a:r>
          </a:p>
          <a:p>
            <a:pPr marL="685800" lvl="1">
              <a:lnSpc>
                <a:spcPct val="90000"/>
              </a:lnSpc>
            </a:pPr>
            <a:r>
              <a:rPr lang="en-US" sz="2000" dirty="0"/>
              <a:t>Statistical expertise</a:t>
            </a:r>
          </a:p>
          <a:p>
            <a:pPr indent="-342900">
              <a:lnSpc>
                <a:spcPct val="90000"/>
              </a:lnSpc>
            </a:pPr>
            <a:r>
              <a:rPr lang="en-US" sz="2400" dirty="0"/>
              <a:t>Manuscripts with more than six (6) authors require justification for exceeding that number </a:t>
            </a:r>
          </a:p>
        </p:txBody>
      </p:sp>
      <p:sp>
        <p:nvSpPr>
          <p:cNvPr id="6" name="Rectangle 15"/>
          <p:cNvSpPr>
            <a:spLocks noGrp="1"/>
          </p:cNvSpPr>
          <p:nvPr>
            <p:ph type="sldNum" sz="quarter" idx="12"/>
          </p:nvPr>
        </p:nvSpPr>
        <p:spPr/>
        <p:txBody>
          <a:bodyPr/>
          <a:lstStyle/>
          <a:p>
            <a:pPr>
              <a:defRPr/>
            </a:pPr>
            <a:fld id="{CCDCB8E9-2ADD-4A57-97DA-D0CF7E4050F9}" type="slidenum">
              <a:rPr/>
              <a:pPr>
                <a:defRPr/>
              </a:pPr>
              <a:t>24</a:t>
            </a:fld>
            <a:endParaRPr/>
          </a:p>
        </p:txBody>
      </p:sp>
      <p:sp>
        <p:nvSpPr>
          <p:cNvPr id="21509" name="Text Box 4"/>
          <p:cNvSpPr txBox="1">
            <a:spLocks noChangeArrowheads="1"/>
          </p:cNvSpPr>
          <p:nvPr/>
        </p:nvSpPr>
        <p:spPr bwMode="auto">
          <a:xfrm>
            <a:off x="1873250" y="6186488"/>
            <a:ext cx="5289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t>More info can be found here: </a:t>
            </a:r>
            <a:r>
              <a:rPr lang="en-US">
                <a:hlinkClick r:id="rId2"/>
              </a:rPr>
              <a:t>http://www.icmje.org/</a:t>
            </a:r>
            <a:endParaRPr lang="en-US"/>
          </a:p>
        </p:txBody>
      </p:sp>
      <p:pic>
        <p:nvPicPr>
          <p:cNvPr id="21510" name="Picture 6" descr="co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78663" y="3200400"/>
            <a:ext cx="1341437"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5280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bwMode="auto"/>
        <p:txBody>
          <a:bodyPr vert="horz" wrap="square" lIns="91440" tIns="45720" rIns="91440" bIns="45720" numCol="1" compatLnSpc="1">
            <a:prstTxWarp prst="textNoShape">
              <a:avLst/>
            </a:prstTxWarp>
          </a:bodyPr>
          <a:lstStyle/>
          <a:p>
            <a:pPr>
              <a:defRPr/>
            </a:pPr>
            <a:r>
              <a:rPr>
                <a:effectLst/>
              </a:rPr>
              <a:t>Sneaky Publication Practices</a:t>
            </a:r>
          </a:p>
        </p:txBody>
      </p:sp>
      <p:sp>
        <p:nvSpPr>
          <p:cNvPr id="22532" name="Rectangle 3"/>
          <p:cNvSpPr>
            <a:spLocks noGrp="1"/>
          </p:cNvSpPr>
          <p:nvPr>
            <p:ph idx="1"/>
          </p:nvPr>
        </p:nvSpPr>
        <p:spPr>
          <a:xfrm>
            <a:off x="457200" y="1600200"/>
            <a:ext cx="5105400" cy="4525963"/>
          </a:xfrm>
        </p:spPr>
        <p:txBody>
          <a:bodyPr>
            <a:normAutofit fontScale="85000" lnSpcReduction="20000"/>
          </a:bodyPr>
          <a:lstStyle/>
          <a:p>
            <a:pPr indent="-342900"/>
            <a:r>
              <a:rPr lang="en-US" dirty="0"/>
              <a:t>Publication of the thesis or dissertation</a:t>
            </a:r>
          </a:p>
          <a:p>
            <a:pPr marL="685800" lvl="1"/>
            <a:r>
              <a:rPr lang="en-US" dirty="0"/>
              <a:t>Should be regarded as the student’s work</a:t>
            </a:r>
          </a:p>
          <a:p>
            <a:pPr marL="685800" lvl="1"/>
            <a:r>
              <a:rPr lang="en-US" dirty="0"/>
              <a:t>Committee chair and members may be listed as secondary authors</a:t>
            </a:r>
          </a:p>
          <a:p>
            <a:pPr indent="-342900"/>
            <a:r>
              <a:rPr lang="en-US" dirty="0"/>
              <a:t>Dual publication – a manuscript should only be published in a single journal</a:t>
            </a:r>
          </a:p>
          <a:p>
            <a:pPr marL="685800" lvl="1"/>
            <a:r>
              <a:rPr lang="en-US" dirty="0"/>
              <a:t>What about studies which include a huge amount of data?</a:t>
            </a:r>
          </a:p>
        </p:txBody>
      </p:sp>
      <p:sp>
        <p:nvSpPr>
          <p:cNvPr id="5" name="Rectangle 15"/>
          <p:cNvSpPr>
            <a:spLocks noGrp="1"/>
          </p:cNvSpPr>
          <p:nvPr>
            <p:ph type="sldNum" sz="quarter" idx="12"/>
          </p:nvPr>
        </p:nvSpPr>
        <p:spPr/>
        <p:txBody>
          <a:bodyPr/>
          <a:lstStyle/>
          <a:p>
            <a:pPr>
              <a:defRPr/>
            </a:pPr>
            <a:fld id="{8D4FC6B9-4D4D-4614-9E95-EC3E2CBB6DC9}" type="slidenum">
              <a:rPr/>
              <a:pPr>
                <a:defRPr/>
              </a:pPr>
              <a:t>25</a:t>
            </a:fld>
            <a:endParaRPr/>
          </a:p>
        </p:txBody>
      </p:sp>
      <p:sp>
        <p:nvSpPr>
          <p:cNvPr id="4" name="Slide Number Placeholder 3"/>
          <p:cNvSpPr txBox="1">
            <a:spLocks noGrp="1"/>
          </p:cNvSpPr>
          <p:nvPr/>
        </p:nvSpPr>
        <p:spPr>
          <a:xfrm>
            <a:off x="6553200" y="6245225"/>
            <a:ext cx="2133600" cy="476250"/>
          </a:xfrm>
          <a:prstGeom prst="rect">
            <a:avLst/>
          </a:prstGeom>
          <a:noFill/>
        </p:spPr>
        <p:txBody>
          <a:bodyPr anchor="b"/>
          <a:lstStyle/>
          <a:p>
            <a:pPr algn="r">
              <a:defRPr/>
            </a:pPr>
            <a:fld id="{4DB164A4-247D-4965-893F-C0E4795C04D6}" type="slidenum">
              <a:rPr lang="en-US" sz="1200">
                <a:solidFill>
                  <a:schemeClr val="tx2"/>
                </a:solidFill>
                <a:latin typeface="+mn-lt"/>
                <a:ea typeface="+mn-lt"/>
                <a:cs typeface="+mn-lt"/>
              </a:rPr>
              <a:pPr algn="r">
                <a:defRPr/>
              </a:pPr>
              <a:t>25</a:t>
            </a:fld>
            <a:endParaRPr lang="en-US" sz="1200">
              <a:solidFill>
                <a:schemeClr val="tx2"/>
              </a:solidFill>
              <a:latin typeface="+mn-lt"/>
              <a:ea typeface="+mn-lt"/>
              <a:cs typeface="+mn-lt"/>
            </a:endParaRPr>
          </a:p>
        </p:txBody>
      </p:sp>
      <p:pic>
        <p:nvPicPr>
          <p:cNvPr id="22534" name="Picture 4" descr="RCR"/>
          <p:cNvPicPr>
            <a:picLocks noChangeAspect="1" noChangeArrowheads="1"/>
          </p:cNvPicPr>
          <p:nvPr/>
        </p:nvPicPr>
        <p:blipFill>
          <a:blip r:embed="rId2">
            <a:extLst>
              <a:ext uri="{28A0092B-C50C-407E-A947-70E740481C1C}">
                <a14:useLocalDpi xmlns:a14="http://schemas.microsoft.com/office/drawing/2010/main" val="0"/>
              </a:ext>
            </a:extLst>
          </a:blip>
          <a:srcRect t="4347" b="5797"/>
          <a:stretch>
            <a:fillRect/>
          </a:stretch>
        </p:blipFill>
        <p:spPr bwMode="auto">
          <a:xfrm>
            <a:off x="5562600" y="1531938"/>
            <a:ext cx="3429000" cy="47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097940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t>Sanctions</a:t>
            </a:r>
          </a:p>
        </p:txBody>
      </p:sp>
      <p:sp>
        <p:nvSpPr>
          <p:cNvPr id="37891" name="Rectangle 3"/>
          <p:cNvSpPr>
            <a:spLocks noGrp="1" noChangeArrowheads="1"/>
          </p:cNvSpPr>
          <p:nvPr>
            <p:ph idx="1"/>
          </p:nvPr>
        </p:nvSpPr>
        <p:spPr>
          <a:noFill/>
        </p:spPr>
        <p:txBody>
          <a:bodyPr/>
          <a:lstStyle/>
          <a:p>
            <a:pPr eaLnBrk="1" hangingPunct="1"/>
            <a:r>
              <a:rPr lang="en-US" dirty="0"/>
              <a:t>Freeze your job.</a:t>
            </a:r>
          </a:p>
          <a:p>
            <a:pPr eaLnBrk="1" hangingPunct="1"/>
            <a:r>
              <a:rPr lang="en-US" dirty="0"/>
              <a:t>Reduce your job.</a:t>
            </a:r>
          </a:p>
          <a:p>
            <a:pPr eaLnBrk="1" hangingPunct="1"/>
            <a:r>
              <a:rPr lang="en-US" dirty="0"/>
              <a:t>Lose your job.</a:t>
            </a:r>
          </a:p>
          <a:p>
            <a:pPr eaLnBrk="1" hangingPunct="1"/>
            <a:r>
              <a:rPr lang="en-US" dirty="0"/>
              <a:t>Loss of institution money and privileges.</a:t>
            </a:r>
          </a:p>
          <a:p>
            <a:pPr eaLnBrk="1" hangingPunct="1"/>
            <a:r>
              <a:rPr lang="en-US" dirty="0"/>
              <a:t>Faculty are responsible for students.</a:t>
            </a:r>
          </a:p>
        </p:txBody>
      </p:sp>
    </p:spTree>
    <p:extLst>
      <p:ext uri="{BB962C8B-B14F-4D97-AF65-F5344CB8AC3E}">
        <p14:creationId xmlns:p14="http://schemas.microsoft.com/office/powerpoint/2010/main" val="5144548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8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789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789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789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78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en-US" dirty="0"/>
              <a:t>The Common Rule mandated, among other things, that any institution receiving federal funds for research must establish an institutional review committee. These committees, known as institutional review boards(IRBs), have the job of watching over all research proposals that involve working with human subjects and animals. Universities and colleges that receive federal funding for research on human subjects are required by federal law to have review boards or for </a:t>
            </a:r>
            <a:r>
              <a:rPr lang="en-US" dirty="0" err="1"/>
              <a:t>feit</a:t>
            </a:r>
            <a:r>
              <a:rPr lang="en-US" dirty="0"/>
              <a:t> their federal funding. IRBs are responsible for carrying out U.S. government regulations proposed for human research.</a:t>
            </a:r>
            <a:endParaRPr lang="ru-RU" dirty="0"/>
          </a:p>
        </p:txBody>
      </p:sp>
    </p:spTree>
    <p:extLst>
      <p:ext uri="{BB962C8B-B14F-4D97-AF65-F5344CB8AC3E}">
        <p14:creationId xmlns:p14="http://schemas.microsoft.com/office/powerpoint/2010/main" val="24523284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en-US" dirty="0"/>
              <a:t>They must determine whether the benefits of a study outweigh its risks, whether consent procedures have been carefully carried out, and whether any group of individuals has been unfairly treated or left out of the potential positive outcomes of a given study (</a:t>
            </a:r>
            <a:r>
              <a:rPr lang="en-US" dirty="0" err="1"/>
              <a:t>Beyrer</a:t>
            </a:r>
            <a:r>
              <a:rPr lang="en-US" dirty="0"/>
              <a:t> &amp; </a:t>
            </a:r>
            <a:r>
              <a:rPr lang="en-US" dirty="0" err="1"/>
              <a:t>Kass</a:t>
            </a:r>
            <a:r>
              <a:rPr lang="en-US" dirty="0"/>
              <a:t>, 2002). This is, of course, important in a hierarchically structured society where we cannot simply assume racism, sexism, homophobia, and classism are not present in research.</a:t>
            </a:r>
            <a:endParaRPr lang="ru-RU" dirty="0"/>
          </a:p>
        </p:txBody>
      </p:sp>
    </p:spTree>
    <p:extLst>
      <p:ext uri="{BB962C8B-B14F-4D97-AF65-F5344CB8AC3E}">
        <p14:creationId xmlns:p14="http://schemas.microsoft.com/office/powerpoint/2010/main" val="30827463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t>Academic Etiquette</a:t>
            </a:r>
          </a:p>
        </p:txBody>
      </p:sp>
      <p:sp>
        <p:nvSpPr>
          <p:cNvPr id="3" name="Объект 2"/>
          <p:cNvSpPr>
            <a:spLocks noGrp="1"/>
          </p:cNvSpPr>
          <p:nvPr>
            <p:ph idx="1"/>
          </p:nvPr>
        </p:nvSpPr>
        <p:spPr/>
        <p:txBody>
          <a:bodyPr>
            <a:normAutofit fontScale="77500" lnSpcReduction="20000"/>
          </a:bodyPr>
          <a:lstStyle/>
          <a:p>
            <a:r>
              <a:rPr lang="en-US" dirty="0"/>
              <a:t>For some reason, academics are not particularly famous for having well-developed social skills, although I don't think we are any more or less socially adept than </a:t>
            </a:r>
            <a:r>
              <a:rPr lang="en-US" dirty="0" err="1"/>
              <a:t>nonacademics</a:t>
            </a:r>
            <a:r>
              <a:rPr lang="en-US" dirty="0"/>
              <a:t>. The shy, awkward professor is a stereotype, although one can, from time to time, see how it might have come about.</a:t>
            </a:r>
          </a:p>
          <a:p>
            <a:endParaRPr lang="en-US" dirty="0"/>
          </a:p>
          <a:p>
            <a:r>
              <a:rPr lang="en-US" dirty="0"/>
              <a:t>Even so, academics can be quite aggressive, especially when it comes to research. Faculty positions and grants are difficult to obtain, we are rewarded for publishing a lot, and our universities seem quite pleased when our work generates public attention (of the positive sort). All of those factors combine to produce a culture that rewards highly assertive faculty members.</a:t>
            </a:r>
          </a:p>
          <a:p>
            <a:endParaRPr lang="en-US" dirty="0"/>
          </a:p>
        </p:txBody>
      </p:sp>
    </p:spTree>
    <p:extLst>
      <p:ext uri="{BB962C8B-B14F-4D97-AF65-F5344CB8AC3E}">
        <p14:creationId xmlns:p14="http://schemas.microsoft.com/office/powerpoint/2010/main" val="681532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Ethics</a:t>
            </a:r>
            <a:endParaRPr lang="ru-RU" dirty="0"/>
          </a:p>
        </p:txBody>
      </p:sp>
      <p:sp>
        <p:nvSpPr>
          <p:cNvPr id="3" name="Объект 2"/>
          <p:cNvSpPr>
            <a:spLocks noGrp="1"/>
          </p:cNvSpPr>
          <p:nvPr>
            <p:ph idx="1"/>
          </p:nvPr>
        </p:nvSpPr>
        <p:spPr/>
        <p:txBody>
          <a:bodyPr>
            <a:normAutofit fontScale="85000" lnSpcReduction="10000"/>
          </a:bodyPr>
          <a:lstStyle/>
          <a:p>
            <a:r>
              <a:rPr lang="en-US" dirty="0"/>
              <a:t>Ethics – the discipline concerned with what is morally good and bad, right and wrong </a:t>
            </a:r>
          </a:p>
          <a:p>
            <a:endParaRPr lang="en-US" dirty="0"/>
          </a:p>
          <a:p>
            <a:endParaRPr lang="en-US" dirty="0"/>
          </a:p>
          <a:p>
            <a:endParaRPr lang="en-US" dirty="0"/>
          </a:p>
          <a:p>
            <a:endParaRPr lang="en-US" dirty="0"/>
          </a:p>
          <a:p>
            <a:endParaRPr lang="en-US" dirty="0"/>
          </a:p>
          <a:p>
            <a:r>
              <a:rPr lang="en-US" dirty="0"/>
              <a:t>ethics. ( 2007). In </a:t>
            </a:r>
            <a:r>
              <a:rPr lang="en-US" dirty="0" err="1"/>
              <a:t>Encyclopædia</a:t>
            </a:r>
            <a:r>
              <a:rPr lang="en-US" dirty="0"/>
              <a:t> Britannica. Retrieved October  6,  2007, from </a:t>
            </a:r>
            <a:r>
              <a:rPr lang="en-US" dirty="0" err="1"/>
              <a:t>Encyclopædia</a:t>
            </a:r>
            <a:r>
              <a:rPr lang="en-US" dirty="0"/>
              <a:t> Britannica Online: http://www.britannica.com/eb/article-9106054 </a:t>
            </a:r>
          </a:p>
          <a:p>
            <a:endParaRPr lang="ru-RU" dirty="0"/>
          </a:p>
        </p:txBody>
      </p:sp>
    </p:spTree>
    <p:extLst>
      <p:ext uri="{BB962C8B-B14F-4D97-AF65-F5344CB8AC3E}">
        <p14:creationId xmlns:p14="http://schemas.microsoft.com/office/powerpoint/2010/main" val="11288591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en-US" dirty="0"/>
              <a:t> For reviewers: When writing a review, even if you think the authors are wrong or have incorrectly and inadequately cited your work, or you don't like their data or their font or their interpretations or the way that they say that your work is flawed, write your criticisms in a constructive and professional way.</a:t>
            </a:r>
          </a:p>
          <a:p>
            <a:endParaRPr lang="en-US" dirty="0"/>
          </a:p>
          <a:p>
            <a:r>
              <a:rPr lang="en-US" dirty="0"/>
              <a:t>20. For researchers: Don't steal ideas. Get your own ideas, or collaborate.</a:t>
            </a:r>
            <a:endParaRPr lang="ru-RU" dirty="0"/>
          </a:p>
        </p:txBody>
      </p:sp>
    </p:spTree>
    <p:extLst>
      <p:ext uri="{BB962C8B-B14F-4D97-AF65-F5344CB8AC3E}">
        <p14:creationId xmlns:p14="http://schemas.microsoft.com/office/powerpoint/2010/main" val="9983556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6. For professors: If you don't like another professor, don't take your dislike out on their students and postdocs.</a:t>
            </a:r>
          </a:p>
          <a:p>
            <a:endParaRPr lang="en-US" dirty="0"/>
          </a:p>
          <a:p>
            <a:r>
              <a:rPr lang="en-US" dirty="0"/>
              <a:t>27. For anyone who attends faculty meetings: Don't make faculty meetings last longer than necessary unless you have something really important to say.</a:t>
            </a:r>
            <a:endParaRPr lang="ru-RU" dirty="0"/>
          </a:p>
        </p:txBody>
      </p:sp>
    </p:spTree>
    <p:extLst>
      <p:ext uri="{BB962C8B-B14F-4D97-AF65-F5344CB8AC3E}">
        <p14:creationId xmlns:p14="http://schemas.microsoft.com/office/powerpoint/2010/main" val="10509298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The awkwardness and occasional hostility that may arise among scholars in competitive fields gets even more complicated when members of an underrepresented group (such as women in the physical sciences, engineering, and math) are added to the mix. You end up with a rather long list of situations in which people might not behave as well as they could.</a:t>
            </a:r>
          </a:p>
          <a:p>
            <a:endParaRPr lang="ru-RU" dirty="0"/>
          </a:p>
        </p:txBody>
      </p:sp>
    </p:spTree>
    <p:extLst>
      <p:ext uri="{BB962C8B-B14F-4D97-AF65-F5344CB8AC3E}">
        <p14:creationId xmlns:p14="http://schemas.microsoft.com/office/powerpoint/2010/main" val="15665863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Don't make faculty meetings last longer than necessary unless you have something really important to say.</a:t>
            </a:r>
            <a:endParaRPr lang="ru-RU" dirty="0"/>
          </a:p>
        </p:txBody>
      </p:sp>
    </p:spTree>
    <p:extLst>
      <p:ext uri="{BB962C8B-B14F-4D97-AF65-F5344CB8AC3E}">
        <p14:creationId xmlns:p14="http://schemas.microsoft.com/office/powerpoint/2010/main" val="15475024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If you see someone you want to talk to at a conference and that person is already in a conversation, try to join in, or ask politely if you can interrupt. Do not simply start talking as if the other person doesn't exist.</a:t>
            </a:r>
            <a:endParaRPr lang="ru-RU" dirty="0"/>
          </a:p>
        </p:txBody>
      </p:sp>
    </p:spTree>
    <p:extLst>
      <p:ext uri="{BB962C8B-B14F-4D97-AF65-F5344CB8AC3E}">
        <p14:creationId xmlns:p14="http://schemas.microsoft.com/office/powerpoint/2010/main" val="370758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Definition of Scientific Misconduct</a:t>
            </a:r>
            <a:endParaRPr lang="ru-RU" dirty="0"/>
          </a:p>
        </p:txBody>
      </p:sp>
      <p:sp>
        <p:nvSpPr>
          <p:cNvPr id="3" name="Объект 2"/>
          <p:cNvSpPr>
            <a:spLocks noGrp="1"/>
          </p:cNvSpPr>
          <p:nvPr>
            <p:ph idx="1"/>
          </p:nvPr>
        </p:nvSpPr>
        <p:spPr/>
        <p:txBody>
          <a:bodyPr/>
          <a:lstStyle/>
          <a:p>
            <a:pPr marL="0" indent="0">
              <a:buNone/>
            </a:pPr>
            <a:r>
              <a:rPr lang="en-US" dirty="0"/>
              <a:t>Scientific misconduct is fabrication, falsification, or plagiarism in proposing, performing, or reviewing research, or in reporting research results.</a:t>
            </a:r>
          </a:p>
          <a:p>
            <a:pPr marL="0" indent="0">
              <a:buNone/>
            </a:pPr>
            <a:r>
              <a:rPr lang="en-US" dirty="0"/>
              <a:t>(Federal Register, October, 1999)</a:t>
            </a:r>
          </a:p>
          <a:p>
            <a:endParaRPr lang="ru-RU" dirty="0"/>
          </a:p>
        </p:txBody>
      </p:sp>
    </p:spTree>
    <p:extLst>
      <p:ext uri="{BB962C8B-B14F-4D97-AF65-F5344CB8AC3E}">
        <p14:creationId xmlns:p14="http://schemas.microsoft.com/office/powerpoint/2010/main" val="470524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800" dirty="0"/>
              <a:t>Codes and guidelines evolved because of human subjects’ rights abuses</a:t>
            </a:r>
            <a:br>
              <a:rPr lang="en-US" sz="2800" dirty="0"/>
            </a:br>
            <a:endParaRPr lang="ru-RU" sz="2800" dirty="0"/>
          </a:p>
        </p:txBody>
      </p:sp>
      <p:sp>
        <p:nvSpPr>
          <p:cNvPr id="3" name="Объект 2"/>
          <p:cNvSpPr>
            <a:spLocks noGrp="1"/>
          </p:cNvSpPr>
          <p:nvPr>
            <p:ph idx="1"/>
          </p:nvPr>
        </p:nvSpPr>
        <p:spPr/>
        <p:txBody>
          <a:bodyPr>
            <a:normAutofit/>
          </a:bodyPr>
          <a:lstStyle/>
          <a:p>
            <a:r>
              <a:rPr lang="en-US" dirty="0"/>
              <a:t>Nazi experiments using war chemicals, environmental extremes, food and sleep deprivation, </a:t>
            </a:r>
            <a:r>
              <a:rPr lang="en-US" dirty="0" err="1"/>
              <a:t>etc</a:t>
            </a:r>
            <a:endParaRPr lang="en-US" dirty="0"/>
          </a:p>
          <a:p>
            <a:r>
              <a:rPr lang="en-US" dirty="0"/>
              <a:t>Alaskan Eskimos fed radioactive iodine pellets</a:t>
            </a:r>
          </a:p>
          <a:p>
            <a:r>
              <a:rPr lang="en-US" dirty="0"/>
              <a:t>Tuskegee Alabama study where men with syphilis were “treated” with a placebo instead of a drug</a:t>
            </a:r>
          </a:p>
          <a:p>
            <a:endParaRPr lang="ru-RU" dirty="0"/>
          </a:p>
        </p:txBody>
      </p:sp>
    </p:spTree>
    <p:extLst>
      <p:ext uri="{BB962C8B-B14F-4D97-AF65-F5344CB8AC3E}">
        <p14:creationId xmlns:p14="http://schemas.microsoft.com/office/powerpoint/2010/main" val="156500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GENERAL BASIC PRINCIPALS OF ETHICS:</a:t>
            </a:r>
            <a:endParaRPr lang="ru-RU" dirty="0"/>
          </a:p>
        </p:txBody>
      </p:sp>
      <p:sp>
        <p:nvSpPr>
          <p:cNvPr id="3" name="Объект 2"/>
          <p:cNvSpPr>
            <a:spLocks noGrp="1"/>
          </p:cNvSpPr>
          <p:nvPr>
            <p:ph idx="1"/>
          </p:nvPr>
        </p:nvSpPr>
        <p:spPr/>
        <p:txBody>
          <a:bodyPr>
            <a:normAutofit fontScale="70000" lnSpcReduction="20000"/>
          </a:bodyPr>
          <a:lstStyle/>
          <a:p>
            <a:r>
              <a:rPr lang="en-US" dirty="0"/>
              <a:t>1. Honesty : Honestly report data ,results ,methods and procedures and publication status. Do not fabricate, falsify or misinterpret data. </a:t>
            </a:r>
          </a:p>
          <a:p>
            <a:r>
              <a:rPr lang="en-US" dirty="0"/>
              <a:t>2. Objectivity : Strike to avoid bias in experimental design, data analysis, data interpretation ,peer review etc. </a:t>
            </a:r>
          </a:p>
          <a:p>
            <a:r>
              <a:rPr lang="en-US" dirty="0"/>
              <a:t>3. </a:t>
            </a:r>
            <a:r>
              <a:rPr lang="ru-RU" dirty="0"/>
              <a:t>честность</a:t>
            </a:r>
            <a:r>
              <a:rPr lang="en-US" dirty="0"/>
              <a:t>Integrity : Keep your promises and agreements, act with sincerity, strive for consistency of thought and action. </a:t>
            </a:r>
          </a:p>
          <a:p>
            <a:r>
              <a:rPr lang="en-US" dirty="0"/>
              <a:t>4. Carefulness: Avoid careless errors and negligence . Carefully and critically examine your own work. Keep good record of research activities such as data collection, research design and correspondence with agencies or journals </a:t>
            </a:r>
          </a:p>
          <a:p>
            <a:r>
              <a:rPr lang="en-US" dirty="0"/>
              <a:t>5. Openness: Share data, results, ideas, tools, resources Be open to criticism and new ideas</a:t>
            </a:r>
            <a:endParaRPr lang="ru-RU" dirty="0"/>
          </a:p>
        </p:txBody>
      </p:sp>
    </p:spTree>
    <p:extLst>
      <p:ext uri="{BB962C8B-B14F-4D97-AF65-F5344CB8AC3E}">
        <p14:creationId xmlns:p14="http://schemas.microsoft.com/office/powerpoint/2010/main" val="2419695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dirty="0"/>
              <a:t>1.	Why is ethical problems important?</a:t>
            </a:r>
            <a:br>
              <a:rPr lang="en-US" sz="2800" dirty="0"/>
            </a:br>
            <a:endParaRPr lang="ru-RU" sz="2800" dirty="0"/>
          </a:p>
        </p:txBody>
      </p:sp>
      <p:sp>
        <p:nvSpPr>
          <p:cNvPr id="3" name="Объект 2"/>
          <p:cNvSpPr>
            <a:spLocks noGrp="1"/>
          </p:cNvSpPr>
          <p:nvPr>
            <p:ph idx="1"/>
          </p:nvPr>
        </p:nvSpPr>
        <p:spPr/>
        <p:txBody>
          <a:bodyPr>
            <a:normAutofit/>
          </a:bodyPr>
          <a:lstStyle/>
          <a:p>
            <a:r>
              <a:rPr lang="en-US" dirty="0"/>
              <a:t>Ethical discussions usually remain detached or marginalized from discussions of research projects. In fact, some researchers consider this aspect of research as an afterthought. Yet, the moral integrity of the researcher is a critically important aspect of ensuring that the research process and a researcher’s findings are trustworthy and valid.</a:t>
            </a:r>
          </a:p>
          <a:p>
            <a:endParaRPr lang="ru-RU" dirty="0"/>
          </a:p>
        </p:txBody>
      </p:sp>
    </p:spTree>
    <p:extLst>
      <p:ext uri="{BB962C8B-B14F-4D97-AF65-F5344CB8AC3E}">
        <p14:creationId xmlns:p14="http://schemas.microsoft.com/office/powerpoint/2010/main" val="3773590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What responsibility do you have toward your research subjects?</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a:t>The term ethics derives from the Greek word ethos, meaning “character.” To engage with the ethical dimension of your research requires asking yourself several important questions:</a:t>
            </a:r>
          </a:p>
          <a:p>
            <a:pPr marL="0" indent="0">
              <a:buNone/>
            </a:pPr>
            <a:r>
              <a:rPr lang="en-US" dirty="0"/>
              <a:t>• What moral principles guide your research?</a:t>
            </a:r>
          </a:p>
          <a:p>
            <a:r>
              <a:rPr lang="en-US" dirty="0"/>
              <a:t>How do ethical issues influence your selection of a research problem?</a:t>
            </a:r>
          </a:p>
          <a:p>
            <a:pPr marL="0" indent="0">
              <a:buNone/>
            </a:pPr>
            <a:r>
              <a:rPr lang="en-US" dirty="0"/>
              <a:t>• How do ethical issues affect how you conduct your research—the design of your study, your sampling procedure, and so on? </a:t>
            </a:r>
          </a:p>
          <a:p>
            <a:pPr marL="0" indent="0">
              <a:buNone/>
            </a:pPr>
            <a:endParaRPr lang="en-US" dirty="0"/>
          </a:p>
          <a:p>
            <a:endParaRPr lang="ru-RU" dirty="0"/>
          </a:p>
        </p:txBody>
      </p:sp>
    </p:spTree>
    <p:extLst>
      <p:ext uri="{BB962C8B-B14F-4D97-AF65-F5344CB8AC3E}">
        <p14:creationId xmlns:p14="http://schemas.microsoft.com/office/powerpoint/2010/main" val="3887458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What responsibility do you have toward your research subjects?</a:t>
            </a:r>
            <a:endParaRPr lang="ru-RU" dirty="0"/>
          </a:p>
        </p:txBody>
      </p:sp>
      <p:sp>
        <p:nvSpPr>
          <p:cNvPr id="3" name="Объект 2"/>
          <p:cNvSpPr>
            <a:spLocks noGrp="1"/>
          </p:cNvSpPr>
          <p:nvPr>
            <p:ph idx="1"/>
          </p:nvPr>
        </p:nvSpPr>
        <p:spPr/>
        <p:txBody>
          <a:bodyPr/>
          <a:lstStyle/>
          <a:p>
            <a:r>
              <a:rPr lang="en-US" dirty="0"/>
              <a:t>What responsibility do you have toward your research subjects?</a:t>
            </a:r>
          </a:p>
          <a:p>
            <a:r>
              <a:rPr lang="en-US" dirty="0"/>
              <a:t>What ethical issues/dilemmas might come into play in deciding what research findings you publish?</a:t>
            </a:r>
          </a:p>
          <a:p>
            <a:r>
              <a:rPr lang="en-US" dirty="0"/>
              <a:t>• Will your research directly benefit those who participated in the study?</a:t>
            </a:r>
          </a:p>
          <a:p>
            <a:endParaRPr lang="ru-RU" dirty="0"/>
          </a:p>
        </p:txBody>
      </p:sp>
    </p:spTree>
    <p:extLst>
      <p:ext uri="{BB962C8B-B14F-4D97-AF65-F5344CB8AC3E}">
        <p14:creationId xmlns:p14="http://schemas.microsoft.com/office/powerpoint/2010/main" val="2432906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701</TotalTime>
  <Words>2016</Words>
  <Application>Microsoft Office PowerPoint</Application>
  <PresentationFormat>Экран (4:3)</PresentationFormat>
  <Paragraphs>143</Paragraphs>
  <Slides>34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34</vt:i4>
      </vt:variant>
    </vt:vector>
  </HeadingPairs>
  <TitlesOfParts>
    <vt:vector size="39" baseType="lpstr">
      <vt:lpstr>Arial</vt:lpstr>
      <vt:lpstr>Calibri</vt:lpstr>
      <vt:lpstr>Times</vt:lpstr>
      <vt:lpstr>Times New Roman</vt:lpstr>
      <vt:lpstr>Office Theme</vt:lpstr>
      <vt:lpstr>Lecture 13</vt:lpstr>
      <vt:lpstr>Plan</vt:lpstr>
      <vt:lpstr>Ethics</vt:lpstr>
      <vt:lpstr>Definition of Scientific Misconduct</vt:lpstr>
      <vt:lpstr>Codes and guidelines evolved because of human subjects’ rights abuses </vt:lpstr>
      <vt:lpstr>GENERAL BASIC PRINCIPALS OF ETHICS:</vt:lpstr>
      <vt:lpstr>1. Why is ethical problems important? </vt:lpstr>
      <vt:lpstr>What responsibility do you have toward your research subjects?</vt:lpstr>
      <vt:lpstr>What responsibility do you have toward your research subjects?</vt:lpstr>
      <vt:lpstr>Презентация PowerPoint</vt:lpstr>
      <vt:lpstr>Codes and Guidelines </vt:lpstr>
      <vt:lpstr>Further Developments in the History of Research Ethics </vt:lpstr>
      <vt:lpstr>the Declaration of Helsinki (1964),</vt:lpstr>
      <vt:lpstr>Презентация PowerPoint</vt:lpstr>
      <vt:lpstr>Презентация PowerPoint</vt:lpstr>
      <vt:lpstr>Plagiarism</vt:lpstr>
      <vt:lpstr>Fabrication and Falsification</vt:lpstr>
      <vt:lpstr>Researcher Faces Prison for Fraud in NIH Grant Applications and Papers  Science 25 March 2005: Vol. 307. no. 5717, p. 1851 </vt:lpstr>
      <vt:lpstr>Nonpublication of Data</vt:lpstr>
      <vt:lpstr>Faulty Data Gathering</vt:lpstr>
      <vt:lpstr>Data Gathering</vt:lpstr>
      <vt:lpstr>Poor Data Storage and Retention</vt:lpstr>
      <vt:lpstr>Misleading Authorship</vt:lpstr>
      <vt:lpstr>MSSE Information for Authors</vt:lpstr>
      <vt:lpstr>Sneaky Publication Practices</vt:lpstr>
      <vt:lpstr>Sanctions</vt:lpstr>
      <vt:lpstr>Презентация PowerPoint</vt:lpstr>
      <vt:lpstr>Презентация PowerPoint</vt:lpstr>
      <vt:lpstr>Academic Etiquette</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29-30</dc:title>
  <dc:creator>Zhanat</dc:creator>
  <cp:lastModifiedBy>Zhanna HP</cp:lastModifiedBy>
  <cp:revision>17</cp:revision>
  <dcterms:created xsi:type="dcterms:W3CDTF">2013-11-29T04:06:57Z</dcterms:created>
  <dcterms:modified xsi:type="dcterms:W3CDTF">2024-09-19T13:36:41Z</dcterms:modified>
</cp:coreProperties>
</file>